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7432000" cy="164592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261244" algn="l" rtl="0" eaLnBrk="0" fontAlgn="base" hangingPunct="0">
      <a:spcBef>
        <a:spcPct val="0"/>
      </a:spcBef>
      <a:spcAft>
        <a:spcPct val="0"/>
      </a:spcAft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522488" algn="l" rtl="0" eaLnBrk="0" fontAlgn="base" hangingPunct="0">
      <a:spcBef>
        <a:spcPct val="0"/>
      </a:spcBef>
      <a:spcAft>
        <a:spcPct val="0"/>
      </a:spcAft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783732" algn="l" rtl="0" eaLnBrk="0" fontAlgn="base" hangingPunct="0">
      <a:spcBef>
        <a:spcPct val="0"/>
      </a:spcBef>
      <a:spcAft>
        <a:spcPct val="0"/>
      </a:spcAft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044976" algn="l" rtl="0" eaLnBrk="0" fontAlgn="base" hangingPunct="0">
      <a:spcBef>
        <a:spcPct val="0"/>
      </a:spcBef>
      <a:spcAft>
        <a:spcPct val="0"/>
      </a:spcAft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1306220" algn="l" defTabSz="522488" rtl="0" eaLnBrk="1" latinLnBrk="0" hangingPunct="1"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1567464" algn="l" defTabSz="522488" rtl="0" eaLnBrk="1" latinLnBrk="0" hangingPunct="1"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1828709" algn="l" defTabSz="522488" rtl="0" eaLnBrk="1" latinLnBrk="0" hangingPunct="1"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2089953" algn="l" defTabSz="522488" rtl="0" eaLnBrk="1" latinLnBrk="0" hangingPunct="1">
      <a:defRPr sz="1771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" userDrawn="1">
          <p15:clr>
            <a:srgbClr val="A4A3A4"/>
          </p15:clr>
        </p15:guide>
        <p15:guide id="2" pos="5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7292" autoAdjust="0"/>
    <p:restoredTop sz="86762" autoAdjust="0"/>
  </p:normalViewPr>
  <p:slideViewPr>
    <p:cSldViewPr snapToGrid="0">
      <p:cViewPr>
        <p:scale>
          <a:sx n="27" d="100"/>
          <a:sy n="27" d="100"/>
        </p:scale>
        <p:origin x="1220" y="128"/>
      </p:cViewPr>
      <p:guideLst>
        <p:guide orient="horz" pos="201"/>
        <p:guide pos="555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-2056" y="-96"/>
      </p:cViewPr>
      <p:guideLst>
        <p:guide orient="horz" pos="2208"/>
        <p:guide pos="29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B07607B-7025-614B-AD84-25A3CB850E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70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t" anchorCtr="0" compatLnSpc="1">
            <a:prstTxWarp prst="textNoShape">
              <a:avLst/>
            </a:prstTxWarp>
          </a:bodyPr>
          <a:lstStyle>
            <a:lvl1pPr defTabSz="184150">
              <a:defRPr sz="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BA2CF7D-8E3B-C043-AFD9-30B8488E23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088" y="0"/>
            <a:ext cx="40179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t" anchorCtr="0" compatLnSpc="1">
            <a:prstTxWarp prst="textNoShape">
              <a:avLst/>
            </a:prstTxWarp>
          </a:bodyPr>
          <a:lstStyle>
            <a:lvl1pPr algn="r" defTabSz="184150">
              <a:defRPr sz="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2A67B67-B93A-5F4F-8EE1-9107A64B6A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370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b" anchorCtr="0" compatLnSpc="1">
            <a:prstTxWarp prst="textNoShape">
              <a:avLst/>
            </a:prstTxWarp>
          </a:bodyPr>
          <a:lstStyle>
            <a:lvl1pPr defTabSz="184150">
              <a:defRPr sz="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95E9F55-8615-D945-BBBE-3526B2A791F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088" y="6659563"/>
            <a:ext cx="40179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b" anchorCtr="0" compatLnSpc="1">
            <a:prstTxWarp prst="textNoShape">
              <a:avLst/>
            </a:prstTxWarp>
          </a:bodyPr>
          <a:lstStyle>
            <a:lvl1pPr algn="r" defTabSz="184150">
              <a:defRPr sz="200" smtClean="0"/>
            </a:lvl1pPr>
          </a:lstStyle>
          <a:p>
            <a:pPr>
              <a:defRPr/>
            </a:pPr>
            <a:fld id="{A008D345-538D-D84C-9F6C-12716ABCA4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848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C78B901-4C7C-D443-AA66-7859275A52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70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t" anchorCtr="0" compatLnSpc="1">
            <a:prstTxWarp prst="textNoShape">
              <a:avLst/>
            </a:prstTxWarp>
          </a:bodyPr>
          <a:lstStyle>
            <a:lvl1pPr defTabSz="184150">
              <a:defRPr sz="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50C100D-00CA-4F40-8A45-BDDA207856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72088" y="0"/>
            <a:ext cx="40179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t" anchorCtr="0" compatLnSpc="1">
            <a:prstTxWarp prst="textNoShape">
              <a:avLst/>
            </a:prstTxWarp>
          </a:bodyPr>
          <a:lstStyle>
            <a:lvl1pPr algn="r" defTabSz="184150">
              <a:defRPr sz="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65B32A9-3069-A04B-AB9B-F5349BCB191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465388" y="531813"/>
            <a:ext cx="4364037" cy="26177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AF8F061-5936-6B40-9642-B3044C139F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88" y="3324225"/>
            <a:ext cx="6823075" cy="316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CF535BFC-ECE7-2A4A-89DB-90C10B8C8D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370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b" anchorCtr="0" compatLnSpc="1">
            <a:prstTxWarp prst="textNoShape">
              <a:avLst/>
            </a:prstTxWarp>
          </a:bodyPr>
          <a:lstStyle>
            <a:lvl1pPr defTabSz="184150">
              <a:defRPr sz="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766B27D-0874-CC40-AD51-12E84F82FF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088" y="6659563"/>
            <a:ext cx="401796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61" tIns="9231" rIns="18461" bIns="9231" numCol="1" anchor="b" anchorCtr="0" compatLnSpc="1">
            <a:prstTxWarp prst="textNoShape">
              <a:avLst/>
            </a:prstTxWarp>
          </a:bodyPr>
          <a:lstStyle>
            <a:lvl1pPr algn="r" defTabSz="184150">
              <a:defRPr sz="200" smtClean="0"/>
            </a:lvl1pPr>
          </a:lstStyle>
          <a:p>
            <a:pPr>
              <a:defRPr/>
            </a:pPr>
            <a:fld id="{8657D738-1147-B24E-9346-854F13B29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624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86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261244" algn="l" rtl="0" eaLnBrk="0" fontAlgn="base" hangingPunct="0">
      <a:spcBef>
        <a:spcPct val="30000"/>
      </a:spcBef>
      <a:spcAft>
        <a:spcPct val="0"/>
      </a:spcAft>
      <a:defRPr sz="686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522488" algn="l" rtl="0" eaLnBrk="0" fontAlgn="base" hangingPunct="0">
      <a:spcBef>
        <a:spcPct val="30000"/>
      </a:spcBef>
      <a:spcAft>
        <a:spcPct val="0"/>
      </a:spcAft>
      <a:defRPr sz="686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783732" algn="l" rtl="0" eaLnBrk="0" fontAlgn="base" hangingPunct="0">
      <a:spcBef>
        <a:spcPct val="30000"/>
      </a:spcBef>
      <a:spcAft>
        <a:spcPct val="0"/>
      </a:spcAft>
      <a:defRPr sz="686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044976" algn="l" rtl="0" eaLnBrk="0" fontAlgn="base" hangingPunct="0">
      <a:spcBef>
        <a:spcPct val="30000"/>
      </a:spcBef>
      <a:spcAft>
        <a:spcPct val="0"/>
      </a:spcAft>
      <a:defRPr sz="686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1306220" algn="l" defTabSz="261244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261244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261244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261244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EBEF1C80-2E25-7942-9DF2-6E75901F0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841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841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841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841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841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841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841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841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8415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712F864-4A73-074B-975C-6BBF063B8572}" type="slidenum">
              <a:rPr lang="en-US" altLang="en-US" sz="200"/>
              <a:pPr/>
              <a:t>1</a:t>
            </a:fld>
            <a:endParaRPr lang="en-US" altLang="en-US" sz="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B95F55B-4B35-C642-916B-00D78EA384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5388" y="531813"/>
            <a:ext cx="4364037" cy="2617787"/>
          </a:xfrm>
          <a:ln cap="flat"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7F4CB28-7EE3-D048-8B29-CBA947346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26" y="4260850"/>
            <a:ext cx="19985491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803" y="7772400"/>
            <a:ext cx="1645954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02A988-0CE0-6249-99CD-E8D7BE030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F43939-AFC4-674B-BE81-7E39A227B0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EA5D1C-DFA6-8845-A4E7-25A413608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90011-16CF-2243-B5EF-D7CC5349D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51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EBC05-091B-FA44-9BEA-218954D5BE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25CEF1-EB7C-2A42-A3B3-9C107F76D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BD313C-9D01-3249-893E-C3C78C0413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6C2D-029D-4D46-9B9A-CEEED52A3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95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53795" y="1219200"/>
            <a:ext cx="4996373" cy="10972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2976" y="1219200"/>
            <a:ext cx="14909176" cy="10972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D49B15-A1BE-BF47-A10D-ADB3F4FC30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A8AB1C-B142-9840-947D-7C73CA9EC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4B0E16-BA9B-9C4B-A1C6-0AA94115C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70C08-CAAE-B14A-BD1C-67FF5B1EA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03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856B30-3F16-5947-920D-E379BE8AF3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437432-29C2-AD41-9CBA-913BF3964A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9A317A-ABA1-1140-9DF6-CEE30C28F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B586-9B3B-F349-9EC3-756C1F57D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56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75" y="8813800"/>
            <a:ext cx="19986342" cy="2724150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75" y="5813425"/>
            <a:ext cx="19986342" cy="3000375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05692A-D323-7E43-B0E4-8E664B9E93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32AC22-3522-EA42-ACC9-2B9B218E1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4E7CF7-C1AA-FD4B-B955-2B6112C28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C148-6381-1041-B17C-6F8394E4A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94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2976" y="3962400"/>
            <a:ext cx="9952774" cy="8229600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97394" y="3962400"/>
            <a:ext cx="9952775" cy="8229600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484FC8-C304-744D-AA95-BFD674AFF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50B224-FD4F-084F-A737-B7CC06412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70F224-F526-1048-8F9C-F84AF035A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7E64B-958B-284B-84F9-5ACC412AB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1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317" y="549275"/>
            <a:ext cx="21162509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317" y="3070225"/>
            <a:ext cx="10389054" cy="127952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317" y="4349750"/>
            <a:ext cx="10389054" cy="7902575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44520" y="3070225"/>
            <a:ext cx="10393306" cy="127952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944520" y="4349750"/>
            <a:ext cx="10393306" cy="7902575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F248B5-EDB9-E443-93D9-9C96431A4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3B4016-480F-0647-8471-BF4794DE71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8AACCB-9F6E-664F-951F-9E1C6320F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C6BCE-92FB-5042-97AE-B1DD046750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70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B36052-206C-7245-BA26-413BF8600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5D6AB9-39FC-CD49-91D6-2EFA34BCC5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C0F621-94EA-F446-A12E-29F3AECE7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ACBB4-2389-1F49-992F-5B3FEE3B69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5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835293-6136-DA49-B380-251F7C0F3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349B61-D033-1942-8F21-02C7AAAE78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FE5F37-3ED1-4C42-8828-06DF00F71F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1AEDA-1244-CB47-A764-4F0C8623A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01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317" y="546101"/>
            <a:ext cx="7735661" cy="2324100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3326" y="546100"/>
            <a:ext cx="13144500" cy="1170622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317" y="2870200"/>
            <a:ext cx="7735661" cy="9382125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6C741E-48DE-C145-B3C8-C4A0C19B4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669B5A-AAE7-2642-A879-124BFC029E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AF51F4-A512-FC44-B72B-55A9025F00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5146A-672D-A144-8041-C7480E69C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2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570" y="9601200"/>
            <a:ext cx="14108056" cy="1133475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8570" y="1225550"/>
            <a:ext cx="14108056" cy="8229600"/>
          </a:xfrm>
        </p:spPr>
        <p:txBody>
          <a:bodyPr lIns="345750" tIns="172204" rIns="345750" bIns="172204"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8570" y="10734675"/>
            <a:ext cx="14108056" cy="1609725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B69205-616D-FF4D-972C-EEEF5D287E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9290E4-047D-3F49-B08A-A5177B4BF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9A9B9E-D36E-A846-A156-385E3BDD9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DB7F3-37EF-1F4F-9494-25EF336A21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33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EE4DEC-2A24-2849-9196-07782D4CD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57231" y="1462428"/>
            <a:ext cx="2331754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778" tIns="203097" rIns="407778" bIns="2030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4B3934-6D2B-F145-B920-E53508982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231" y="4754676"/>
            <a:ext cx="23317540" cy="9875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778" tIns="203097" rIns="407778" bIns="2030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F13248-1ED2-F24C-A63E-C4CEC3C4B0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230" y="14996773"/>
            <a:ext cx="5715000" cy="109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778" tIns="203097" rIns="407778" bIns="203097" numCol="1" anchor="t" anchorCtr="0" compatLnSpc="1">
            <a:prstTxWarp prst="textNoShape">
              <a:avLst/>
            </a:prstTxWarp>
          </a:bodyPr>
          <a:lstStyle>
            <a:lvl1pPr>
              <a:defRPr sz="3375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0A340A-5130-5D45-A0F2-FC156ADCBB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3620" y="14996773"/>
            <a:ext cx="8685610" cy="109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778" tIns="203097" rIns="407778" bIns="203097" numCol="1" anchor="t" anchorCtr="0" compatLnSpc="1">
            <a:prstTxWarp prst="textNoShape">
              <a:avLst/>
            </a:prstTxWarp>
          </a:bodyPr>
          <a:lstStyle>
            <a:lvl1pPr algn="ctr">
              <a:defRPr sz="3375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D04D36-A383-654A-8D59-AE3557CF14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60621" y="14996773"/>
            <a:ext cx="5714150" cy="109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778" tIns="203097" rIns="407778" bIns="203097" numCol="1" anchor="t" anchorCtr="0" compatLnSpc="1">
            <a:prstTxWarp prst="textNoShape">
              <a:avLst/>
            </a:prstTxWarp>
          </a:bodyPr>
          <a:lstStyle>
            <a:lvl1pPr algn="r">
              <a:defRPr sz="3375" smtClean="0"/>
            </a:lvl1pPr>
          </a:lstStyle>
          <a:p>
            <a:pPr>
              <a:defRPr/>
            </a:pPr>
            <a:fld id="{5F2520BF-6088-4C49-AC15-446E8DB90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81337" rtl="0" eaLnBrk="0" fontAlgn="base" hangingPunct="0">
        <a:spcBef>
          <a:spcPct val="0"/>
        </a:spcBef>
        <a:spcAft>
          <a:spcPct val="0"/>
        </a:spcAft>
        <a:defRPr sz="10446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181337" rtl="0" eaLnBrk="0" fontAlgn="base" hangingPunct="0">
        <a:spcBef>
          <a:spcPct val="0"/>
        </a:spcBef>
        <a:spcAft>
          <a:spcPct val="0"/>
        </a:spcAft>
        <a:defRPr sz="10446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defTabSz="2181337" rtl="0" eaLnBrk="0" fontAlgn="base" hangingPunct="0">
        <a:spcBef>
          <a:spcPct val="0"/>
        </a:spcBef>
        <a:spcAft>
          <a:spcPct val="0"/>
        </a:spcAft>
        <a:defRPr sz="10446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defTabSz="2181337" rtl="0" eaLnBrk="0" fontAlgn="base" hangingPunct="0">
        <a:spcBef>
          <a:spcPct val="0"/>
        </a:spcBef>
        <a:spcAft>
          <a:spcPct val="0"/>
        </a:spcAft>
        <a:defRPr sz="10446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defTabSz="2181337" rtl="0" eaLnBrk="0" fontAlgn="base" hangingPunct="0">
        <a:spcBef>
          <a:spcPct val="0"/>
        </a:spcBef>
        <a:spcAft>
          <a:spcPct val="0"/>
        </a:spcAft>
        <a:defRPr sz="10446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244922" algn="ctr" defTabSz="1849672" rtl="0" fontAlgn="base">
        <a:spcBef>
          <a:spcPct val="0"/>
        </a:spcBef>
        <a:spcAft>
          <a:spcPct val="0"/>
        </a:spcAft>
        <a:defRPr sz="8839">
          <a:solidFill>
            <a:schemeClr val="tx2"/>
          </a:solidFill>
          <a:latin typeface="Times New Roman" charset="0"/>
        </a:defRPr>
      </a:lvl6pPr>
      <a:lvl7pPr marL="489844" algn="ctr" defTabSz="1849672" rtl="0" fontAlgn="base">
        <a:spcBef>
          <a:spcPct val="0"/>
        </a:spcBef>
        <a:spcAft>
          <a:spcPct val="0"/>
        </a:spcAft>
        <a:defRPr sz="8839">
          <a:solidFill>
            <a:schemeClr val="tx2"/>
          </a:solidFill>
          <a:latin typeface="Times New Roman" charset="0"/>
        </a:defRPr>
      </a:lvl7pPr>
      <a:lvl8pPr marL="734766" algn="ctr" defTabSz="1849672" rtl="0" fontAlgn="base">
        <a:spcBef>
          <a:spcPct val="0"/>
        </a:spcBef>
        <a:spcAft>
          <a:spcPct val="0"/>
        </a:spcAft>
        <a:defRPr sz="8839">
          <a:solidFill>
            <a:schemeClr val="tx2"/>
          </a:solidFill>
          <a:latin typeface="Times New Roman" charset="0"/>
        </a:defRPr>
      </a:lvl8pPr>
      <a:lvl9pPr marL="979688" algn="ctr" defTabSz="1849672" rtl="0" fontAlgn="base">
        <a:spcBef>
          <a:spcPct val="0"/>
        </a:spcBef>
        <a:spcAft>
          <a:spcPct val="0"/>
        </a:spcAft>
        <a:defRPr sz="8839">
          <a:solidFill>
            <a:schemeClr val="tx2"/>
          </a:solidFill>
          <a:latin typeface="Times New Roman" charset="0"/>
        </a:defRPr>
      </a:lvl9pPr>
    </p:titleStyle>
    <p:bodyStyle>
      <a:lvl1pPr marL="818108" indent="-818108" algn="l" defTabSz="2181337" rtl="0" eaLnBrk="0" fontAlgn="base" hangingPunct="0">
        <a:spcBef>
          <a:spcPct val="20000"/>
        </a:spcBef>
        <a:spcAft>
          <a:spcPct val="0"/>
        </a:spcAft>
        <a:buChar char="•"/>
        <a:defRPr sz="7607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773984" indent="-682891" algn="l" defTabSz="2181337" rtl="0" eaLnBrk="0" fontAlgn="base" hangingPunct="0">
        <a:spcBef>
          <a:spcPct val="20000"/>
        </a:spcBef>
        <a:spcAft>
          <a:spcPct val="0"/>
        </a:spcAft>
        <a:buChar char="–"/>
        <a:defRPr sz="6750">
          <a:solidFill>
            <a:schemeClr val="tx1"/>
          </a:solidFill>
          <a:latin typeface="+mn-lt"/>
          <a:ea typeface="ＭＳ Ｐゴシック" charset="-128"/>
        </a:defRPr>
      </a:lvl2pPr>
      <a:lvl3pPr marL="2727309" indent="-545972" algn="l" defTabSz="2181337" rtl="0" eaLnBrk="0" fontAlgn="base" hangingPunct="0">
        <a:spcBef>
          <a:spcPct val="20000"/>
        </a:spcBef>
        <a:spcAft>
          <a:spcPct val="0"/>
        </a:spcAft>
        <a:buChar char="•"/>
        <a:defRPr sz="5625">
          <a:solidFill>
            <a:schemeClr val="tx1"/>
          </a:solidFill>
          <a:latin typeface="+mn-lt"/>
          <a:ea typeface="ＭＳ Ｐゴシック" charset="-128"/>
        </a:defRPr>
      </a:lvl3pPr>
      <a:lvl4pPr marL="3822655" indent="-551075" algn="l" defTabSz="2181337" rtl="0" eaLnBrk="0" fontAlgn="base" hangingPunct="0">
        <a:spcBef>
          <a:spcPct val="20000"/>
        </a:spcBef>
        <a:spcAft>
          <a:spcPct val="0"/>
        </a:spcAft>
        <a:buChar char="–"/>
        <a:defRPr sz="4714">
          <a:solidFill>
            <a:schemeClr val="tx1"/>
          </a:solidFill>
          <a:latin typeface="+mn-lt"/>
          <a:ea typeface="ＭＳ Ｐゴシック" charset="-128"/>
        </a:defRPr>
      </a:lvl4pPr>
      <a:lvl5pPr marL="4913748" indent="-546823" algn="l" defTabSz="2181337" rtl="0" eaLnBrk="0" fontAlgn="base" hangingPunct="0">
        <a:spcBef>
          <a:spcPct val="20000"/>
        </a:spcBef>
        <a:spcAft>
          <a:spcPct val="0"/>
        </a:spcAft>
        <a:buChar char="»"/>
        <a:defRPr sz="4714">
          <a:solidFill>
            <a:schemeClr val="tx1"/>
          </a:solidFill>
          <a:latin typeface="+mn-lt"/>
          <a:ea typeface="ＭＳ Ｐゴシック" charset="-128"/>
        </a:defRPr>
      </a:lvl5pPr>
      <a:lvl6pPr marL="4411148" indent="-463481" algn="l" defTabSz="1849672" rtl="0" fontAlgn="base">
        <a:spcBef>
          <a:spcPct val="20000"/>
        </a:spcBef>
        <a:spcAft>
          <a:spcPct val="0"/>
        </a:spcAft>
        <a:buChar char="»"/>
        <a:defRPr sz="4018">
          <a:solidFill>
            <a:schemeClr val="tx1"/>
          </a:solidFill>
          <a:latin typeface="+mn-lt"/>
          <a:ea typeface="ＭＳ Ｐゴシック" charset="-128"/>
        </a:defRPr>
      </a:lvl6pPr>
      <a:lvl7pPr marL="4656070" indent="-463481" algn="l" defTabSz="1849672" rtl="0" fontAlgn="base">
        <a:spcBef>
          <a:spcPct val="20000"/>
        </a:spcBef>
        <a:spcAft>
          <a:spcPct val="0"/>
        </a:spcAft>
        <a:buChar char="»"/>
        <a:defRPr sz="4018">
          <a:solidFill>
            <a:schemeClr val="tx1"/>
          </a:solidFill>
          <a:latin typeface="+mn-lt"/>
          <a:ea typeface="ＭＳ Ｐゴシック" charset="-128"/>
        </a:defRPr>
      </a:lvl7pPr>
      <a:lvl8pPr marL="4900992" indent="-463481" algn="l" defTabSz="1849672" rtl="0" fontAlgn="base">
        <a:spcBef>
          <a:spcPct val="20000"/>
        </a:spcBef>
        <a:spcAft>
          <a:spcPct val="0"/>
        </a:spcAft>
        <a:buChar char="»"/>
        <a:defRPr sz="4018">
          <a:solidFill>
            <a:schemeClr val="tx1"/>
          </a:solidFill>
          <a:latin typeface="+mn-lt"/>
          <a:ea typeface="ＭＳ Ｐゴシック" charset="-128"/>
        </a:defRPr>
      </a:lvl8pPr>
      <a:lvl9pPr marL="5145914" indent="-463481" algn="l" defTabSz="1849672" rtl="0" fontAlgn="base">
        <a:spcBef>
          <a:spcPct val="20000"/>
        </a:spcBef>
        <a:spcAft>
          <a:spcPct val="0"/>
        </a:spcAft>
        <a:buChar char="»"/>
        <a:defRPr sz="4018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244922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6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998">
            <a:extLst>
              <a:ext uri="{FF2B5EF4-FFF2-40B4-BE49-F238E27FC236}">
                <a16:creationId xmlns:a16="http://schemas.microsoft.com/office/drawing/2014/main" id="{E3C02B83-5E94-4740-8CFD-12947A76E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7432000" cy="28983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7774" tIns="28887" rIns="57774" bIns="28887" anchor="ctr"/>
          <a:lstStyle>
            <a:lvl1pPr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61"/>
          </a:p>
        </p:txBody>
      </p:sp>
      <p:sp>
        <p:nvSpPr>
          <p:cNvPr id="15364" name="Rectangle 26">
            <a:extLst>
              <a:ext uri="{FF2B5EF4-FFF2-40B4-BE49-F238E27FC236}">
                <a16:creationId xmlns:a16="http://schemas.microsoft.com/office/drawing/2014/main" id="{1039DBE5-B06E-BA4C-81C3-FEFFD314A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630" y="9999379"/>
            <a:ext cx="6650491" cy="56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84" tIns="20892" rIns="41784" bIns="20892">
            <a:spAutoFit/>
          </a:bodyPr>
          <a:lstStyle>
            <a:lvl1pPr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714" b="1">
              <a:solidFill>
                <a:srgbClr val="800000"/>
              </a:solidFill>
            </a:endParaRPr>
          </a:p>
          <a:p>
            <a:endParaRPr lang="en-US" altLang="en-US" sz="1714"/>
          </a:p>
        </p:txBody>
      </p:sp>
      <p:sp>
        <p:nvSpPr>
          <p:cNvPr id="15365" name="Rectangle 27">
            <a:extLst>
              <a:ext uri="{FF2B5EF4-FFF2-40B4-BE49-F238E27FC236}">
                <a16:creationId xmlns:a16="http://schemas.microsoft.com/office/drawing/2014/main" id="{998D326A-C471-F44E-BA09-70E37C1A1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3" y="13720933"/>
            <a:ext cx="638686" cy="25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784" tIns="20892" rIns="41784" bIns="20892">
            <a:spAutoFit/>
          </a:bodyPr>
          <a:lstStyle>
            <a:lvl1pPr marL="342900" indent="-3429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917575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2">
              <a:buFont typeface="Symbol" pitchFamily="2" charset="2"/>
              <a:buChar char="·"/>
            </a:pPr>
            <a:endParaRPr lang="en-GB" altLang="en-US" sz="1393" b="1"/>
          </a:p>
        </p:txBody>
      </p:sp>
      <p:sp>
        <p:nvSpPr>
          <p:cNvPr id="15366" name="Rectangle 79">
            <a:extLst>
              <a:ext uri="{FF2B5EF4-FFF2-40B4-BE49-F238E27FC236}">
                <a16:creationId xmlns:a16="http://schemas.microsoft.com/office/drawing/2014/main" id="{11026E6D-495C-0042-9D81-9E4F2AB60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4445" y="5927442"/>
            <a:ext cx="10205" cy="425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774" tIns="28887" rIns="57774" bIns="28887"/>
          <a:lstStyle>
            <a:lvl1pPr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61"/>
          </a:p>
        </p:txBody>
      </p:sp>
      <p:sp>
        <p:nvSpPr>
          <p:cNvPr id="15367" name="Line 80">
            <a:extLst>
              <a:ext uri="{FF2B5EF4-FFF2-40B4-BE49-F238E27FC236}">
                <a16:creationId xmlns:a16="http://schemas.microsoft.com/office/drawing/2014/main" id="{AD5B4268-8021-DB4B-B526-514641656D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4445" y="5927442"/>
            <a:ext cx="1020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949"/>
          </a:p>
        </p:txBody>
      </p:sp>
      <p:sp>
        <p:nvSpPr>
          <p:cNvPr id="15368" name="Rectangle 5308">
            <a:extLst>
              <a:ext uri="{FF2B5EF4-FFF2-40B4-BE49-F238E27FC236}">
                <a16:creationId xmlns:a16="http://schemas.microsoft.com/office/drawing/2014/main" id="{F8F67558-42C2-584E-A65E-6FD7A3DED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480" y="9999380"/>
            <a:ext cx="6649640" cy="57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9298" tIns="24649" rIns="49298" bIns="24649">
            <a:spAutoFit/>
          </a:bodyPr>
          <a:lstStyle>
            <a:lvl1pPr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714" b="1">
              <a:solidFill>
                <a:srgbClr val="800000"/>
              </a:solidFill>
            </a:endParaRPr>
          </a:p>
          <a:p>
            <a:endParaRPr lang="en-US" altLang="en-US" sz="1714"/>
          </a:p>
        </p:txBody>
      </p:sp>
      <p:sp>
        <p:nvSpPr>
          <p:cNvPr id="15369" name="Rectangle 5309">
            <a:extLst>
              <a:ext uri="{FF2B5EF4-FFF2-40B4-BE49-F238E27FC236}">
                <a16:creationId xmlns:a16="http://schemas.microsoft.com/office/drawing/2014/main" id="{3CAE4C9C-2C92-5440-88E1-2EED5015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4" y="13721783"/>
            <a:ext cx="636984" cy="2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9298" tIns="24649" rIns="49298" bIns="24649">
            <a:spAutoFit/>
          </a:bodyPr>
          <a:lstStyle>
            <a:lvl1pPr marL="342900" indent="-3429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917575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17575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2">
              <a:buFont typeface="Symbol" pitchFamily="2" charset="2"/>
              <a:buChar char="·"/>
            </a:pPr>
            <a:endParaRPr lang="en-GB" altLang="en-US" sz="1393" b="1"/>
          </a:p>
        </p:txBody>
      </p:sp>
      <p:sp>
        <p:nvSpPr>
          <p:cNvPr id="15370" name="Rectangle 5316">
            <a:extLst>
              <a:ext uri="{FF2B5EF4-FFF2-40B4-BE49-F238E27FC236}">
                <a16:creationId xmlns:a16="http://schemas.microsoft.com/office/drawing/2014/main" id="{D0D066AC-0FAC-6E42-8BF3-F215B191F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4445" y="5927442"/>
            <a:ext cx="10205" cy="340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774" tIns="28887" rIns="57774" bIns="28887"/>
          <a:lstStyle>
            <a:lvl1pPr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077913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07791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661"/>
          </a:p>
        </p:txBody>
      </p:sp>
      <p:sp>
        <p:nvSpPr>
          <p:cNvPr id="15371" name="Line 5317">
            <a:extLst>
              <a:ext uri="{FF2B5EF4-FFF2-40B4-BE49-F238E27FC236}">
                <a16:creationId xmlns:a16="http://schemas.microsoft.com/office/drawing/2014/main" id="{93EDD05A-3822-0D4B-A8D2-024E13EF01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514445" y="5927442"/>
            <a:ext cx="1020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949"/>
          </a:p>
        </p:txBody>
      </p:sp>
      <p:pic>
        <p:nvPicPr>
          <p:cNvPr id="15372" name="Picture 5332" descr="Don%20Burnstein%20UCD_seal_new">
            <a:extLst>
              <a:ext uri="{FF2B5EF4-FFF2-40B4-BE49-F238E27FC236}">
                <a16:creationId xmlns:a16="http://schemas.microsoft.com/office/drawing/2014/main" id="{31CC7F13-601D-6E4F-8BF3-0109CEC10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" y="108347"/>
            <a:ext cx="2687411" cy="267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 Box 5348">
            <a:extLst>
              <a:ext uri="{FF2B5EF4-FFF2-40B4-BE49-F238E27FC236}">
                <a16:creationId xmlns:a16="http://schemas.microsoft.com/office/drawing/2014/main" id="{EA306D56-7840-1C41-9482-F6037844B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967" y="3128726"/>
            <a:ext cx="8471297" cy="559667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48981" tIns="24490" rIns="48981" bIns="24490"/>
          <a:lstStyle>
            <a:lvl1pPr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357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METHODS</a:t>
            </a:r>
          </a:p>
        </p:txBody>
      </p:sp>
      <p:sp>
        <p:nvSpPr>
          <p:cNvPr id="15374" name="Rectangle 5359">
            <a:extLst>
              <a:ext uri="{FF2B5EF4-FFF2-40B4-BE49-F238E27FC236}">
                <a16:creationId xmlns:a16="http://schemas.microsoft.com/office/drawing/2014/main" id="{5340E44C-3B40-1F48-B357-F83265DD5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638" y="3860954"/>
            <a:ext cx="8411077" cy="480695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lIns="146957" tIns="146957" rIns="146957" bIns="146957"/>
          <a:lstStyle>
            <a:lvl1pPr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In this observational study, inmates within a state correctional facility were offered LY-CoV555 consistent with the FDA’s Emergency Use Authorization (EUA).</a:t>
            </a:r>
          </a:p>
          <a:p>
            <a:pPr eaLnBrk="1" hangingPunct="1"/>
            <a:endParaRPr lang="en-US" sz="2200" dirty="0">
              <a:latin typeface="Arial" panose="020B0604020202020204" pitchFamily="34" charset="0"/>
            </a:endParaRPr>
          </a:p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In accordance with state and federal policy, the inmates were not given any incentive or punishment if they accepted or declined treatment. </a:t>
            </a:r>
          </a:p>
          <a:p>
            <a:pPr eaLnBrk="1" hangingPunct="1"/>
            <a:endParaRPr lang="en-US" sz="2200" dirty="0">
              <a:latin typeface="Arial" panose="020B0604020202020204" pitchFamily="34" charset="0"/>
            </a:endParaRPr>
          </a:p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The primary outcome measure included the number of adverse outcomes from infusion and how many patients required a transfer to higher level of care secondary to COVID-related complications.</a:t>
            </a:r>
            <a:endParaRPr lang="en-US" altLang="en-US" sz="2200" dirty="0">
              <a:latin typeface="Arial" panose="020B0604020202020204" pitchFamily="34" charset="0"/>
            </a:endParaRPr>
          </a:p>
        </p:txBody>
      </p:sp>
      <p:sp>
        <p:nvSpPr>
          <p:cNvPr id="59" name="Text Box 5351">
            <a:extLst>
              <a:ext uri="{FF2B5EF4-FFF2-40B4-BE49-F238E27FC236}">
                <a16:creationId xmlns:a16="http://schemas.microsoft.com/office/drawing/2014/main" id="{8DBCD371-EB66-A849-89DE-3E1A40F19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1425" y="3143523"/>
            <a:ext cx="12327003" cy="46515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48981" tIns="24490" rIns="48981" bIns="24490" anchor="ctr"/>
          <a:lstStyle>
            <a:lvl1pPr>
              <a:defRPr sz="14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2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10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6297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00869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05441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10013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643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357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RESULTS</a:t>
            </a:r>
          </a:p>
          <a:p>
            <a:pPr algn="ctr" eaLnBrk="1" hangingPunct="1">
              <a:defRPr/>
            </a:pPr>
            <a:endParaRPr lang="en-US" sz="643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2" name="Text Box 5363">
            <a:extLst>
              <a:ext uri="{FF2B5EF4-FFF2-40B4-BE49-F238E27FC236}">
                <a16:creationId xmlns:a16="http://schemas.microsoft.com/office/drawing/2014/main" id="{E6CB0B43-073D-9D4F-9956-ADE684058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75" y="3143523"/>
            <a:ext cx="5719018" cy="46515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48981" tIns="24490" rIns="48981" bIns="24490" anchor="ctr"/>
          <a:lstStyle>
            <a:lvl1pPr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2357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BACKGROUND</a:t>
            </a:r>
          </a:p>
        </p:txBody>
      </p:sp>
      <p:sp>
        <p:nvSpPr>
          <p:cNvPr id="15377" name="Rectangle 5360">
            <a:extLst>
              <a:ext uri="{FF2B5EF4-FFF2-40B4-BE49-F238E27FC236}">
                <a16:creationId xmlns:a16="http://schemas.microsoft.com/office/drawing/2014/main" id="{CAEA2BFA-87C6-B041-9AA3-1A4C6FBDC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17" y="3772079"/>
            <a:ext cx="5713134" cy="1121110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lIns="146957" tIns="146957" rIns="146957" bIns="146957"/>
          <a:lstStyle>
            <a:lvl1pPr marL="342900" indent="-3429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Severe acute respiratory syndrome coronavirus 2 (SARS-COV-2) causes coronavirus disease 2019 (COVID-19), which can range from mild symptoms to death from respiratory failure and multi-organ dysfunction.</a:t>
            </a:r>
          </a:p>
          <a:p>
            <a:pPr marL="0" indent="0" eaLnBrk="1" hangingPunct="1"/>
            <a:endParaRPr lang="en-US" sz="2200" dirty="0">
              <a:latin typeface="Arial" panose="020B0604020202020204" pitchFamily="34" charset="0"/>
            </a:endParaRPr>
          </a:p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Correctional facilities serve as a nidus for infection due to limited space from overcrowding which is further complicated by an increasingly elderly and sick inmate population.</a:t>
            </a:r>
          </a:p>
          <a:p>
            <a:pPr marL="0" indent="0" eaLnBrk="1" hangingPunct="1"/>
            <a:endParaRPr lang="en-US" sz="2200" dirty="0">
              <a:latin typeface="Arial" panose="020B0604020202020204" pitchFamily="34" charset="0"/>
            </a:endParaRPr>
          </a:p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California, which houses nearly 95,000 inmates, has the largest inmate population of any state in the US.</a:t>
            </a:r>
          </a:p>
          <a:p>
            <a:pPr marL="0" indent="0" eaLnBrk="1" hangingPunct="1"/>
            <a:endParaRPr lang="en-US" sz="2200" dirty="0">
              <a:latin typeface="Arial" panose="020B0604020202020204" pitchFamily="34" charset="0"/>
            </a:endParaRPr>
          </a:p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LY-CoV555, also known as </a:t>
            </a:r>
            <a:r>
              <a:rPr lang="en-US" sz="2200" dirty="0" err="1">
                <a:latin typeface="Arial" panose="020B0604020202020204" pitchFamily="34" charset="0"/>
              </a:rPr>
              <a:t>bamlanivimab</a:t>
            </a:r>
            <a:r>
              <a:rPr lang="en-US" sz="2200" dirty="0">
                <a:latin typeface="Arial" panose="020B0604020202020204" pitchFamily="34" charset="0"/>
              </a:rPr>
              <a:t>, has been shown to reduce viral load in patients as soon as within one week of administration. </a:t>
            </a:r>
          </a:p>
          <a:p>
            <a:pPr marL="0" indent="0" eaLnBrk="1" hangingPunct="1"/>
            <a:endParaRPr lang="en-US" sz="2200" dirty="0">
              <a:latin typeface="Arial" panose="020B0604020202020204" pitchFamily="34" charset="0"/>
            </a:endParaRPr>
          </a:p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This study reports data on inmate-patients who were offered LY-CoV555 therapy based on the EUA and clinical judgement of providers rounding on COVID patients at one correctional facility. </a:t>
            </a:r>
          </a:p>
          <a:p>
            <a:pPr marL="0" indent="0" eaLnBrk="1" hangingPunct="1"/>
            <a:endParaRPr lang="en-US" sz="2200" dirty="0">
              <a:latin typeface="Arial" panose="020B0604020202020204" pitchFamily="34" charset="0"/>
            </a:endParaRPr>
          </a:p>
          <a:p>
            <a:pPr marL="236538" indent="-236538" eaLnBrk="1" hangingPunct="1">
              <a:buFont typeface="Arial"/>
              <a:buChar char="•"/>
            </a:pPr>
            <a:r>
              <a:rPr lang="en-US" altLang="en-US" sz="2200" dirty="0">
                <a:latin typeface="Arial" panose="020B0604020202020204" pitchFamily="34" charset="0"/>
              </a:rPr>
              <a:t>No data exists </a:t>
            </a:r>
            <a:r>
              <a:rPr lang="en-US" sz="2200" dirty="0">
                <a:latin typeface="Arial" panose="020B0604020202020204" pitchFamily="34" charset="0"/>
              </a:rPr>
              <a:t>on the utilization of LY-CoV555 and outcomes associated with its use in a congregate setting.</a:t>
            </a:r>
            <a:endParaRPr lang="en-US" altLang="en-US" sz="2200" dirty="0">
              <a:latin typeface="Arial" panose="020B0604020202020204" pitchFamily="34" charset="0"/>
            </a:endParaRPr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76D6D758-A48A-9E48-A382-C0F1196E5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7920" y="77433"/>
            <a:ext cx="25087013" cy="24831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 lIns="49300" tIns="24649" rIns="49300" bIns="24649" anchor="b">
            <a:spAutoFit/>
          </a:bodyPr>
          <a:lstStyle/>
          <a:p>
            <a:pPr marL="0" lvl="1" algn="ctr" defTabSz="49154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5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SARS-COV-2 Neutralizing Monoclonal Antibody Therapy in a Congregate Setting</a:t>
            </a:r>
          </a:p>
          <a:p>
            <a:pPr marL="0" lvl="1" algn="ctr" defTabSz="491545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algn="ctr" defTabSz="49154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rial"/>
                <a:ea typeface="ＭＳ Ｐゴシック" charset="-128"/>
                <a:cs typeface="Arial"/>
              </a:rPr>
              <a:t>Kabir Matharu, MD(1,2), Sarah K Westcott, BA (2)</a:t>
            </a:r>
          </a:p>
          <a:p>
            <a:pPr marL="244072" lvl="1" algn="ctr" defTabSz="49154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rial"/>
                <a:ea typeface="ＭＳ Ｐゴシック" pitchFamily="-65" charset="-128"/>
                <a:cs typeface="Arial"/>
              </a:rPr>
              <a:t>1. California Department of Corrections and Rehabilitation</a:t>
            </a:r>
          </a:p>
          <a:p>
            <a:pPr marL="244072" lvl="1" algn="ctr" defTabSz="49154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latin typeface="Arial"/>
                <a:ea typeface="ＭＳ Ｐゴシック" pitchFamily="-65" charset="-128"/>
                <a:cs typeface="Arial"/>
              </a:rPr>
              <a:t>2. University of California Davis Medical Center, Department of Internal Medicine, Division of Cardiovascular Medicine</a:t>
            </a:r>
            <a:endParaRPr lang="en-US" sz="2400" b="1" dirty="0">
              <a:ln>
                <a:solidFill>
                  <a:srgbClr val="FFAF03"/>
                </a:solidFill>
              </a:ln>
              <a:solidFill>
                <a:srgbClr val="FFFF00"/>
              </a:solidFill>
              <a:latin typeface="Arial"/>
              <a:ea typeface="Arial" pitchFamily="-65" charset="0"/>
              <a:cs typeface="Arial"/>
            </a:endParaRPr>
          </a:p>
        </p:txBody>
      </p:sp>
      <p:sp>
        <p:nvSpPr>
          <p:cNvPr id="37" name="Text Box 5351">
            <a:extLst>
              <a:ext uri="{FF2B5EF4-FFF2-40B4-BE49-F238E27FC236}">
                <a16:creationId xmlns:a16="http://schemas.microsoft.com/office/drawing/2014/main" id="{B414BDF1-51EE-474C-A11D-364A8A1AC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1424" y="12723863"/>
            <a:ext cx="12416791" cy="465152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48981" tIns="24490" rIns="48981" bIns="24490" anchor="ctr"/>
          <a:lstStyle>
            <a:lvl1pPr>
              <a:defRPr sz="14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2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10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6297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00869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05441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10013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643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357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DISCUSSION</a:t>
            </a:r>
          </a:p>
          <a:p>
            <a:pPr algn="ctr" eaLnBrk="1" hangingPunct="1">
              <a:defRPr/>
            </a:pPr>
            <a:endParaRPr lang="en-US" sz="643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454" name="Rectangle 5360">
            <a:extLst>
              <a:ext uri="{FF2B5EF4-FFF2-40B4-BE49-F238E27FC236}">
                <a16:creationId xmlns:a16="http://schemas.microsoft.com/office/drawing/2014/main" id="{49765A5C-7B10-1B4B-BFF3-21D62DA2B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1424" y="13315677"/>
            <a:ext cx="12416792" cy="296988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lIns="146957" tIns="146957" rIns="146957" bIns="146957"/>
          <a:lstStyle>
            <a:lvl1pPr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285750" indent="-285750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In this observational study of a large cohort of medically complex and racially diverse patients within a congregate setting, LY-CoV555 administration was safe and the number of patients requiring higher level of care evaluation was lower than anticipated suggesting a possible therapeutic effect of neutralizing antibody. </a:t>
            </a:r>
          </a:p>
          <a:p>
            <a:pPr marL="285750" indent="-285750" eaLnBrk="1" hangingPunct="1">
              <a:buFont typeface="Arial"/>
              <a:buChar char="•"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More studies are needed on the large-scale implementation of LY-CoV555 administration in diverse patient populations, however this study proposes one method of accomplishing this task in medically complex cohort.</a:t>
            </a:r>
          </a:p>
        </p:txBody>
      </p:sp>
      <p:sp>
        <p:nvSpPr>
          <p:cNvPr id="60" name="Text Box 5351">
            <a:extLst>
              <a:ext uri="{FF2B5EF4-FFF2-40B4-BE49-F238E27FC236}">
                <a16:creationId xmlns:a16="http://schemas.microsoft.com/office/drawing/2014/main" id="{B414BDF1-51EE-474C-A11D-364A8A1AC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75" y="15113728"/>
            <a:ext cx="5713134" cy="384469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48981" tIns="24490" rIns="48981" bIns="24490" anchor="ctr"/>
          <a:lstStyle>
            <a:lvl1pPr>
              <a:defRPr sz="14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2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10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6297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00869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05441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1001375" indent="-1020763" eaLnBrk="0" hangingPunct="0">
              <a:defRPr sz="8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endParaRPr lang="en-US" sz="643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ACKNOWLEDGEMENT</a:t>
            </a:r>
          </a:p>
          <a:p>
            <a:pPr algn="ctr" eaLnBrk="1" hangingPunct="1">
              <a:defRPr/>
            </a:pPr>
            <a:endParaRPr lang="en-US" sz="643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" name="Rectangle 5360">
            <a:extLst>
              <a:ext uri="{FF2B5EF4-FFF2-40B4-BE49-F238E27FC236}">
                <a16:creationId xmlns:a16="http://schemas.microsoft.com/office/drawing/2014/main" id="{49765A5C-7B10-1B4B-BFF3-21D62DA2B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75" y="15494747"/>
            <a:ext cx="5713134" cy="76851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lIns="146957" tIns="146957" rIns="146957" bIns="146957"/>
          <a:lstStyle>
            <a:lvl1pPr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</a:rPr>
              <a:t>We would like to thank UC Davis for sponsoring the medical student’s time for completing this project.</a:t>
            </a:r>
          </a:p>
        </p:txBody>
      </p:sp>
      <p:sp>
        <p:nvSpPr>
          <p:cNvPr id="38" name="Rectangle 5359">
            <a:extLst>
              <a:ext uri="{FF2B5EF4-FFF2-40B4-BE49-F238E27FC236}">
                <a16:creationId xmlns:a16="http://schemas.microsoft.com/office/drawing/2014/main" id="{C32E3D75-DAE1-410A-9D8F-9E49AFAFC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1425" y="3796636"/>
            <a:ext cx="12327004" cy="256689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 lIns="146957" tIns="146957" rIns="146957" bIns="146957"/>
          <a:lstStyle>
            <a:lvl1pPr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At the time of analysis, no patients had an adverse reaction to the infusion and 2 patients out of 95 (2.1%) who received LY-CoV555 required transfer to an emergency room for management of COVID complications. </a:t>
            </a:r>
          </a:p>
          <a:p>
            <a:pPr marL="236538" indent="-236538" eaLnBrk="1" hangingPunct="1">
              <a:buFont typeface="Arial"/>
              <a:buChar char="•"/>
            </a:pPr>
            <a:endParaRPr lang="en-US" sz="2200" dirty="0">
              <a:latin typeface="Arial" panose="020B0604020202020204" pitchFamily="34" charset="0"/>
            </a:endParaRPr>
          </a:p>
          <a:p>
            <a:pPr marL="236538" indent="-236538" eaLnBrk="1" hangingPunct="1">
              <a:buFont typeface="Arial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The study included 38% of patients who were older than 65 years of age, 46% who were white, and 87% who were at high risk for developing severe COVID infection.</a:t>
            </a:r>
            <a:endParaRPr lang="en-US" altLang="en-US" sz="2200" dirty="0">
              <a:latin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3563EAD-5570-4420-8918-9F218FA45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079"/>
              </p:ext>
            </p:extLst>
          </p:nvPr>
        </p:nvGraphicFramePr>
        <p:xfrm>
          <a:off x="17165291" y="6987396"/>
          <a:ext cx="7952774" cy="406929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6310091">
                  <a:extLst>
                    <a:ext uri="{9D8B030D-6E8A-4147-A177-3AD203B41FA5}">
                      <a16:colId xmlns:a16="http://schemas.microsoft.com/office/drawing/2014/main" val="2856879803"/>
                    </a:ext>
                  </a:extLst>
                </a:gridCol>
                <a:gridCol w="1642683">
                  <a:extLst>
                    <a:ext uri="{9D8B030D-6E8A-4147-A177-3AD203B41FA5}">
                      <a16:colId xmlns:a16="http://schemas.microsoft.com/office/drawing/2014/main" val="1495069554"/>
                    </a:ext>
                  </a:extLst>
                </a:gridCol>
              </a:tblGrid>
              <a:tr h="25255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Characteristic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286231944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Age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153515418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Median (range)- yr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60 (29-91)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629601328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65 yr or older — no.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36 (37.9)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00408290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Male — no.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95 (100)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58908978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Race/Ethnicity –no./total no. (%) 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398254501"/>
                  </a:ext>
                </a:extLst>
              </a:tr>
              <a:tr h="281041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White, n (%)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44 (46.3)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71132786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Black, n (%)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13 (13.7)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953156923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Hispanic, n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33 (34.7)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767824824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Other, n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5 (5.3)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668375242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Body Mass Index†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96940041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Median (range)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29.1 (20.2-47.9)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64604534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≥30 to &lt;40 — no./total no. 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11/95 (11.6)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978025256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≥40 — no./total no. (%)                                                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9/95 (9.5)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816882225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45720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Risk factors for severe COVID-19 –no. (%)‡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81 (85.3)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744081659"/>
                  </a:ext>
                </a:extLst>
              </a:tr>
              <a:tr h="252550"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Emergency Room Visit or Inpatient admission –no. (%)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2 (2.1)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72207802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E1AF864-D6BB-4539-9601-0F82E25CC63E}"/>
              </a:ext>
            </a:extLst>
          </p:cNvPr>
          <p:cNvSpPr txBox="1"/>
          <p:nvPr/>
        </p:nvSpPr>
        <p:spPr>
          <a:xfrm>
            <a:off x="17138539" y="11160293"/>
            <a:ext cx="7979526" cy="1172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Race or ethnic group was reported by the patients and confirmed through review of the electronic health record.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† The body-mass index is the weight in kilograms divided by the square of the height in meters.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‡ Risk factors included an age of 65 years or older, a body-mass index of 35 or greater, or at least one coexisting illness.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/>
          </a:p>
        </p:txBody>
      </p:sp>
      <p:pic>
        <p:nvPicPr>
          <p:cNvPr id="20" name="Picture 19" descr="Chart&#10;&#10;Description automatically generated with low confidence">
            <a:extLst>
              <a:ext uri="{FF2B5EF4-FFF2-40B4-BE49-F238E27FC236}">
                <a16:creationId xmlns:a16="http://schemas.microsoft.com/office/drawing/2014/main" id="{173C14D5-3618-4687-B362-9FD0BBC673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278" y="9377630"/>
            <a:ext cx="8359042" cy="480695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D4C7A6E9-166C-4FBC-87B5-F2653250B39E}"/>
              </a:ext>
            </a:extLst>
          </p:cNvPr>
          <p:cNvSpPr txBox="1"/>
          <p:nvPr/>
        </p:nvSpPr>
        <p:spPr>
          <a:xfrm>
            <a:off x="6179278" y="14315427"/>
            <a:ext cx="8505986" cy="771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1. CDCR  data regarding  COVID-19 infections in prison populations in California . https://www.cdcr.ca.gov/covid19/population-status-tracking/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7FA31F-D28E-4163-A295-8466F9ED06AB}"/>
              </a:ext>
            </a:extLst>
          </p:cNvPr>
          <p:cNvSpPr txBox="1"/>
          <p:nvPr/>
        </p:nvSpPr>
        <p:spPr>
          <a:xfrm>
            <a:off x="17138539" y="6603217"/>
            <a:ext cx="7952774" cy="641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1: Baseline characteristics and outcomes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191661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GrandRounds.ppt</Template>
  <TotalTime>32588</TotalTime>
  <Words>701</Words>
  <Application>Microsoft Office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Blank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Sarah Katharine Westcott</cp:lastModifiedBy>
  <cp:revision>237</cp:revision>
  <cp:lastPrinted>2019-01-29T05:45:34Z</cp:lastPrinted>
  <dcterms:created xsi:type="dcterms:W3CDTF">2015-10-06T05:43:02Z</dcterms:created>
  <dcterms:modified xsi:type="dcterms:W3CDTF">2021-02-19T19:55:09Z</dcterms:modified>
</cp:coreProperties>
</file>